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1736" r:id="rId5"/>
    <p:sldId id="258" r:id="rId6"/>
    <p:sldId id="1737" r:id="rId7"/>
    <p:sldId id="1743" r:id="rId8"/>
    <p:sldId id="1740" r:id="rId9"/>
    <p:sldId id="1751" r:id="rId10"/>
    <p:sldId id="1747" r:id="rId11"/>
    <p:sldId id="1739" r:id="rId12"/>
    <p:sldId id="1745" r:id="rId13"/>
    <p:sldId id="1748" r:id="rId14"/>
    <p:sldId id="1749" r:id="rId15"/>
    <p:sldId id="1750" r:id="rId16"/>
    <p:sldId id="1732" r:id="rId17"/>
  </p:sldIdLst>
  <p:sldSz cx="12192000" cy="6858000"/>
  <p:notesSz cx="6858000" cy="9144000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FFF"/>
    <a:srgbClr val="4D7CC0"/>
    <a:srgbClr val="FFFFCC"/>
    <a:srgbClr val="FEEDCE"/>
    <a:srgbClr val="FFEBB9"/>
    <a:srgbClr val="FFF1CC"/>
    <a:srgbClr val="F0F0CF"/>
    <a:srgbClr val="EDE6D3"/>
    <a:srgbClr val="FFFFFF"/>
    <a:srgbClr val="FFF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3040" autoAdjust="0"/>
  </p:normalViewPr>
  <p:slideViewPr>
    <p:cSldViewPr snapToGrid="0">
      <p:cViewPr varScale="1">
        <p:scale>
          <a:sx n="97" d="100"/>
          <a:sy n="97" d="100"/>
        </p:scale>
        <p:origin x="1050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notesViewPr>
    <p:cSldViewPr snapToGrid="0"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F68B10D-48DE-467A-A0A1-E84516088C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D4DA6FA-74AA-4810-B18B-9C89C0C66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4DB4-0E61-455F-A89D-C1D2A7D8EF3D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A87AA9-9B30-4905-981A-0E18A6F7CA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B8AFC60-8DD9-467F-B2AB-6210F622B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3028-00F3-414D-A87C-33596C1AA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3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80823-2766-4824-901A-C85DD95A85AB}" type="datetimeFigureOut">
              <a:rPr lang="en-US" smtClean="0"/>
              <a:t>6/13/2024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3B31-0101-4002-BDD0-B3B7188B55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8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8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3B31-0101-4002-BDD0-B3B7188B553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13640-9EE2-4D98-B096-4B3AD8283C59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311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10001"/>
            <a:ext cx="79248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524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 sz="1800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1219201" y="3702050"/>
            <a:ext cx="9596967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12192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F6AD874-D8FA-42DE-AF84-7C1AC26DE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9571" r="8072" b="9922"/>
          <a:stretch/>
        </p:blipFill>
        <p:spPr>
          <a:xfrm>
            <a:off x="9588259" y="304800"/>
            <a:ext cx="2455817" cy="14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4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2437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26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142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45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2355851" y="254000"/>
            <a:ext cx="955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altLang="zh-TW" dirty="0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8251" y="1341439"/>
            <a:ext cx="10344149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</p:txBody>
      </p:sp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2051051" y="330201"/>
            <a:ext cx="42333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628651" y="1016000"/>
            <a:ext cx="10968567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4692651" y="1092200"/>
            <a:ext cx="5278967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7429501" y="1187450"/>
            <a:ext cx="3359151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12192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                                                    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431E292-2C6C-4DF0-B7B1-C3E68A323E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11586" r="11385" b="11938"/>
          <a:stretch/>
        </p:blipFill>
        <p:spPr>
          <a:xfrm>
            <a:off x="486833" y="84139"/>
            <a:ext cx="1502835" cy="86646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F60A853-C8F7-42AD-B38A-CE99CDDD652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378" y="3019838"/>
            <a:ext cx="1499746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63B226-D8C5-45DD-9C98-ECFA0C412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4800" y="2438400"/>
            <a:ext cx="7924800" cy="1143000"/>
          </a:xfrm>
        </p:spPr>
        <p:txBody>
          <a:bodyPr/>
          <a:lstStyle/>
          <a:p>
            <a:br>
              <a:rPr lang="zh-TW" altLang="en-US" dirty="0">
                <a:solidFill>
                  <a:srgbClr val="7030A0"/>
                </a:solidFill>
                <a:latin typeface="+mn-ea"/>
              </a:rPr>
            </a:br>
            <a:r>
              <a:rPr lang="zh-TW" altLang="en-US" dirty="0">
                <a:solidFill>
                  <a:srgbClr val="7030A0"/>
                </a:solidFill>
                <a:latin typeface="+mn-ea"/>
              </a:rPr>
              <a:t>	</a:t>
            </a:r>
            <a:br>
              <a:rPr lang="zh-TW" altLang="en-US" dirty="0">
                <a:solidFill>
                  <a:srgbClr val="7030A0"/>
                </a:solidFill>
                <a:latin typeface="+mn-ea"/>
              </a:rPr>
            </a:br>
            <a:r>
              <a:rPr lang="zh-TW" altLang="en-US" dirty="0">
                <a:solidFill>
                  <a:srgbClr val="7030A0"/>
                </a:solidFill>
                <a:latin typeface="+mn-ea"/>
              </a:rPr>
              <a:t>香港考評局程序</a:t>
            </a:r>
            <a:br>
              <a:rPr lang="en-HK" altLang="zh-TW" dirty="0">
                <a:solidFill>
                  <a:srgbClr val="7030A0"/>
                </a:solidFill>
                <a:latin typeface="+mn-ea"/>
              </a:rPr>
            </a:br>
            <a:r>
              <a:rPr lang="zh-TW" altLang="en-US" dirty="0">
                <a:solidFill>
                  <a:srgbClr val="7030A0"/>
                </a:solidFill>
                <a:latin typeface="+mn-ea"/>
              </a:rPr>
              <a:t>香港中學文憑考試</a:t>
            </a:r>
            <a:endParaRPr lang="zh-TW" altLang="en-US" dirty="0">
              <a:solidFill>
                <a:srgbClr val="7030A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CE84A8-76BA-4A5B-B9C8-15717015082C}"/>
              </a:ext>
            </a:extLst>
          </p:cNvPr>
          <p:cNvSpPr/>
          <p:nvPr/>
        </p:nvSpPr>
        <p:spPr>
          <a:xfrm>
            <a:off x="466725" y="563508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教育局</a:t>
            </a:r>
          </a:p>
          <a:p>
            <a:pPr>
              <a:defRPr/>
            </a:pPr>
            <a:r>
              <a:rPr kumimoji="1"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系統及資訊管理組</a:t>
            </a:r>
          </a:p>
        </p:txBody>
      </p:sp>
    </p:spTree>
    <p:extLst>
      <p:ext uri="{BB962C8B-B14F-4D97-AF65-F5344CB8AC3E}">
        <p14:creationId xmlns:p14="http://schemas.microsoft.com/office/powerpoint/2010/main" val="401498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EE4AFD-8296-4132-BAF2-4D1A697F4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2" y="1074863"/>
            <a:ext cx="11562735" cy="5479795"/>
          </a:xfrm>
          <a:prstGeom prst="rect">
            <a:avLst/>
          </a:prstGeom>
        </p:spPr>
      </p:pic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6277890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香港考評局程序 </a:t>
            </a:r>
            <a:r>
              <a:rPr kumimoji="1" lang="en-US" altLang="zh-TW" kern="1200" dirty="0">
                <a:latin typeface="+mj-ea"/>
              </a:rPr>
              <a:t>–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欄位自訂排列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92EF8C-5CE5-4047-B500-CE0663B49C2E}"/>
              </a:ext>
            </a:extLst>
          </p:cNvPr>
          <p:cNvSpPr/>
          <p:nvPr/>
        </p:nvSpPr>
        <p:spPr bwMode="auto">
          <a:xfrm>
            <a:off x="1842326" y="4308311"/>
            <a:ext cx="1143000" cy="88002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D4DB1-8FC2-4B18-AEFE-200BAE56FE94}"/>
              </a:ext>
            </a:extLst>
          </p:cNvPr>
          <p:cNvSpPr/>
          <p:nvPr/>
        </p:nvSpPr>
        <p:spPr bwMode="auto">
          <a:xfrm>
            <a:off x="6537399" y="4550286"/>
            <a:ext cx="1288470" cy="53181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FF292165-F5FA-4E0F-AD9D-F2D74184ED65}"/>
              </a:ext>
            </a:extLst>
          </p:cNvPr>
          <p:cNvSpPr/>
          <p:nvPr/>
        </p:nvSpPr>
        <p:spPr bwMode="auto">
          <a:xfrm flipH="1">
            <a:off x="2295572" y="3614136"/>
            <a:ext cx="4931137" cy="692508"/>
          </a:xfrm>
          <a:prstGeom prst="curvedDownArrow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48763D-01BF-40C4-9FA3-A8959C4EC4D9}"/>
              </a:ext>
            </a:extLst>
          </p:cNvPr>
          <p:cNvSpPr/>
          <p:nvPr/>
        </p:nvSpPr>
        <p:spPr bwMode="auto">
          <a:xfrm>
            <a:off x="3835947" y="3814760"/>
            <a:ext cx="2031969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2. </a:t>
            </a:r>
            <a:r>
              <a:rPr lang="zh-TW" altLang="en-US" dirty="0"/>
              <a:t>然後拖拽欄位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3DCDEA-FF83-4922-A6D9-E41AEDDA9E57}"/>
              </a:ext>
            </a:extLst>
          </p:cNvPr>
          <p:cNvSpPr/>
          <p:nvPr/>
        </p:nvSpPr>
        <p:spPr bwMode="auto">
          <a:xfrm>
            <a:off x="6029109" y="5125716"/>
            <a:ext cx="2305050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1. </a:t>
            </a:r>
            <a:r>
              <a:rPr lang="zh-TW" altLang="en-US" dirty="0"/>
              <a:t>先按住欄位標題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277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8CE27-30A7-45D0-9D34-9D68940BD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36" y="1195954"/>
            <a:ext cx="9183328" cy="5265459"/>
          </a:xfrm>
          <a:prstGeom prst="rect">
            <a:avLst/>
          </a:prstGeom>
        </p:spPr>
      </p:pic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5829300" cy="584775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香港考評局程序 </a:t>
            </a:r>
            <a:r>
              <a:rPr kumimoji="1" lang="en-US" altLang="zh-TW" kern="1200" dirty="0">
                <a:latin typeface="+mj-ea"/>
              </a:rPr>
              <a:t>–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選項搜尋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D4DB1-8FC2-4B18-AEFE-200BAE56FE94}"/>
              </a:ext>
            </a:extLst>
          </p:cNvPr>
          <p:cNvSpPr/>
          <p:nvPr/>
        </p:nvSpPr>
        <p:spPr bwMode="auto">
          <a:xfrm>
            <a:off x="3147114" y="3546973"/>
            <a:ext cx="638305" cy="40004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65BD87-B91E-4A46-9266-05E86866AC63}"/>
              </a:ext>
            </a:extLst>
          </p:cNvPr>
          <p:cNvSpPr/>
          <p:nvPr/>
        </p:nvSpPr>
        <p:spPr bwMode="auto">
          <a:xfrm>
            <a:off x="1572499" y="2583134"/>
            <a:ext cx="3787535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見到有放大鏡，就代表可以搜尋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F44959-ABBB-41DC-94F4-B6DDD4AC169D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 bwMode="auto">
          <a:xfrm>
            <a:off x="3466267" y="2983183"/>
            <a:ext cx="0" cy="563790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65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ECF79-9AE0-48DA-A924-84582D5F3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" y="1449098"/>
            <a:ext cx="11691937" cy="3808040"/>
          </a:xfrm>
          <a:prstGeom prst="rect">
            <a:avLst/>
          </a:prstGeom>
        </p:spPr>
      </p:pic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5829300" cy="584775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香港考評局程序 </a:t>
            </a:r>
            <a:r>
              <a:rPr kumimoji="1" lang="en-US" altLang="zh-TW" kern="1200" dirty="0">
                <a:latin typeface="+mj-ea"/>
              </a:rPr>
              <a:t>–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選項剔選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D4DB1-8FC2-4B18-AEFE-200BAE56FE94}"/>
              </a:ext>
            </a:extLst>
          </p:cNvPr>
          <p:cNvSpPr/>
          <p:nvPr/>
        </p:nvSpPr>
        <p:spPr bwMode="auto">
          <a:xfrm>
            <a:off x="2281084" y="3588775"/>
            <a:ext cx="2487562" cy="166836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BF8137-688D-4244-A2F6-A450B41F90BF}"/>
              </a:ext>
            </a:extLst>
          </p:cNvPr>
          <p:cNvSpPr/>
          <p:nvPr/>
        </p:nvSpPr>
        <p:spPr bwMode="auto">
          <a:xfrm>
            <a:off x="250031" y="2754834"/>
            <a:ext cx="2729143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部份選項加入剔選方格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32CFC2-8D90-4A3B-9127-445A794BBC00}"/>
              </a:ext>
            </a:extLst>
          </p:cNvPr>
          <p:cNvCxnSpPr>
            <a:cxnSpLocks/>
          </p:cNvCxnSpPr>
          <p:nvPr/>
        </p:nvCxnSpPr>
        <p:spPr bwMode="auto">
          <a:xfrm>
            <a:off x="1524000" y="3154883"/>
            <a:ext cx="889826" cy="1502914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665C34-AC89-4534-9ACD-4A88FD7F929E}"/>
              </a:ext>
            </a:extLst>
          </p:cNvPr>
          <p:cNvCxnSpPr>
            <a:cxnSpLocks/>
          </p:cNvCxnSpPr>
          <p:nvPr/>
        </p:nvCxnSpPr>
        <p:spPr bwMode="auto">
          <a:xfrm>
            <a:off x="1524000" y="3154883"/>
            <a:ext cx="889826" cy="103517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28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02106" y="2881746"/>
            <a:ext cx="6347713" cy="2441065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>
                <a:latin typeface="+mj-ea"/>
              </a:rPr>
              <a:t>完</a:t>
            </a:r>
            <a:b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4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4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161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8E5567-4F87-4AD1-A89A-F40EEA2E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724149"/>
            <a:ext cx="10363200" cy="304482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+mj-ea"/>
              </a:rPr>
              <a:t>模組選單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3953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875"/>
            <a:ext cx="5829300" cy="584200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香港考評局程序 </a:t>
            </a:r>
            <a:r>
              <a:rPr kumimoji="1" lang="en-US" altLang="zh-TW" kern="1200" dirty="0">
                <a:latin typeface="+mj-ea"/>
              </a:rPr>
              <a:t>–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模組選單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D8A96-35A6-435E-9F90-1E4DA9E17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567" y="1067892"/>
            <a:ext cx="3381375" cy="5257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3D1BEC-A04C-4954-AE0C-B468CD985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67892"/>
            <a:ext cx="4572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8E5567-4F87-4AD1-A89A-F40EEA2E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2724149"/>
            <a:ext cx="10363200" cy="304482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+mj-ea"/>
              </a:rPr>
              <a:t>優化功能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1465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36006D-C1B8-4447-9E68-1CD26450B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74" y="1227417"/>
            <a:ext cx="10805652" cy="4915876"/>
          </a:xfrm>
          <a:prstGeom prst="rect">
            <a:avLst/>
          </a:prstGeom>
        </p:spPr>
      </p:pic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7111174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香港考評局程序 </a:t>
            </a:r>
            <a:r>
              <a:rPr kumimoji="1" lang="en-US" altLang="zh-TW" kern="1200" dirty="0">
                <a:latin typeface="+mj-ea"/>
              </a:rPr>
              <a:t>– </a:t>
            </a:r>
            <a:r>
              <a:rPr kumimoji="1" lang="zh-TW" altLang="en-US" kern="1200" dirty="0">
                <a:solidFill>
                  <a:schemeClr val="tx1"/>
                </a:solidFill>
                <a:latin typeface="+mj-ea"/>
              </a:rPr>
              <a:t>搜尋介面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37F6BF-47D3-4D44-8A61-E17C3F4E2DD6}"/>
              </a:ext>
            </a:extLst>
          </p:cNvPr>
          <p:cNvSpPr/>
          <p:nvPr/>
        </p:nvSpPr>
        <p:spPr bwMode="auto">
          <a:xfrm>
            <a:off x="6096001" y="2369574"/>
            <a:ext cx="2320412" cy="255639"/>
          </a:xfrm>
          <a:prstGeom prst="rect">
            <a:avLst/>
          </a:prstGeom>
          <a:solidFill>
            <a:srgbClr val="EEFFFF"/>
          </a:solidFill>
          <a:ln w="25400"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7C426B-66B7-4F4A-907E-88E9810590EF}"/>
              </a:ext>
            </a:extLst>
          </p:cNvPr>
          <p:cNvSpPr/>
          <p:nvPr/>
        </p:nvSpPr>
        <p:spPr bwMode="auto">
          <a:xfrm>
            <a:off x="774578" y="2661411"/>
            <a:ext cx="1241033" cy="35396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E57769-27B3-42A8-86AE-E96629091077}"/>
              </a:ext>
            </a:extLst>
          </p:cNvPr>
          <p:cNvSpPr/>
          <p:nvPr/>
        </p:nvSpPr>
        <p:spPr bwMode="auto">
          <a:xfrm>
            <a:off x="3146322" y="2641747"/>
            <a:ext cx="3008670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按此處可隱藏或顯示介面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7122E5-3462-42EF-B948-35A92C9D9BD3}"/>
              </a:ext>
            </a:extLst>
          </p:cNvPr>
          <p:cNvCxnSpPr>
            <a:cxnSpLocks/>
            <a:stCxn id="8" idx="1"/>
            <a:endCxn id="7" idx="3"/>
          </p:cNvCxnSpPr>
          <p:nvPr/>
        </p:nvCxnSpPr>
        <p:spPr bwMode="auto">
          <a:xfrm flipH="1" flipV="1">
            <a:off x="2015611" y="2838392"/>
            <a:ext cx="1130711" cy="338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5657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7111174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香港考評局程序 </a:t>
            </a:r>
            <a:r>
              <a:rPr kumimoji="1" lang="en-US" altLang="zh-TW" kern="1200" dirty="0">
                <a:latin typeface="+mj-ea"/>
              </a:rPr>
              <a:t>– </a:t>
            </a:r>
            <a:r>
              <a:rPr kumimoji="1" lang="zh-TW" altLang="en-US" kern="1200" dirty="0">
                <a:solidFill>
                  <a:schemeClr val="tx1"/>
                </a:solidFill>
                <a:latin typeface="+mj-ea"/>
              </a:rPr>
              <a:t>摺疊式搜尋介面</a:t>
            </a:r>
            <a:endParaRPr kumimoji="1" lang="zh-TW" altLang="en-US" sz="3200" kern="1200" dirty="0">
              <a:latin typeface="+mj-e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3799D1-52B5-4CF5-AC19-89D1AA655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6" y="1127602"/>
            <a:ext cx="10760827" cy="54108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BA95EB-AB23-4517-B179-F14029C7C35F}"/>
              </a:ext>
            </a:extLst>
          </p:cNvPr>
          <p:cNvSpPr/>
          <p:nvPr/>
        </p:nvSpPr>
        <p:spPr bwMode="auto">
          <a:xfrm>
            <a:off x="715586" y="2359742"/>
            <a:ext cx="1241033" cy="35396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55ED64-85FB-47BC-A072-ADBEDA4275AB}"/>
              </a:ext>
            </a:extLst>
          </p:cNvPr>
          <p:cNvSpPr/>
          <p:nvPr/>
        </p:nvSpPr>
        <p:spPr bwMode="auto">
          <a:xfrm>
            <a:off x="3087330" y="2340078"/>
            <a:ext cx="3008670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/>
              <a:t>按此處可隱藏或顯示介面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F2BE99-06D7-494F-A859-B1EB3EDC2F2D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 bwMode="auto">
          <a:xfrm flipH="1" flipV="1">
            <a:off x="1956619" y="2536723"/>
            <a:ext cx="1130711" cy="338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2655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B445467-2AD8-481C-8C87-8ABFFEEBC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021"/>
            <a:ext cx="12192000" cy="2416916"/>
          </a:xfrm>
          <a:prstGeom prst="rect">
            <a:avLst/>
          </a:prstGeom>
        </p:spPr>
      </p:pic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6692074" cy="584775"/>
          </a:xfr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香港考評局程序 </a:t>
            </a:r>
            <a:r>
              <a:rPr kumimoji="1" lang="en-US" altLang="zh-TW" kern="1200" dirty="0">
                <a:latin typeface="+mj-ea"/>
              </a:rPr>
              <a:t>– </a:t>
            </a:r>
            <a:r>
              <a:rPr kumimoji="1" lang="zh-TW" altLang="en-US" kern="1200" dirty="0">
                <a:solidFill>
                  <a:schemeClr val="tx1"/>
                </a:solidFill>
                <a:latin typeface="+mj-ea"/>
              </a:rPr>
              <a:t>每頁顯示多少項</a:t>
            </a:r>
            <a:endParaRPr kumimoji="1" lang="zh-TW" altLang="en-US" sz="3200" kern="12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F3BF4-AA9F-4E63-AA45-F622CB861E76}"/>
              </a:ext>
            </a:extLst>
          </p:cNvPr>
          <p:cNvSpPr/>
          <p:nvPr/>
        </p:nvSpPr>
        <p:spPr bwMode="auto">
          <a:xfrm>
            <a:off x="7197213" y="2916903"/>
            <a:ext cx="701368" cy="104139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A994D-8853-4A94-B6D0-6CF4692AB20E}"/>
              </a:ext>
            </a:extLst>
          </p:cNvPr>
          <p:cNvSpPr/>
          <p:nvPr/>
        </p:nvSpPr>
        <p:spPr bwMode="auto">
          <a:xfrm>
            <a:off x="6165236" y="1672015"/>
            <a:ext cx="2742790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zh-TW" altLang="en-U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rPr>
              <a:t>選擇每頁顯示紀錄數目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CCACCF-9716-45B0-9CB6-E094F48E8995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 bwMode="auto">
          <a:xfrm>
            <a:off x="7536631" y="2072064"/>
            <a:ext cx="11266" cy="844839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865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AF0EFFB-87A6-4B9E-8BDC-7B2398498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1" y="1156681"/>
            <a:ext cx="10399955" cy="5311725"/>
          </a:xfrm>
          <a:prstGeom prst="rect">
            <a:avLst/>
          </a:prstGeom>
        </p:spPr>
      </p:pic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5829300" cy="584775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香港考評局程序 </a:t>
            </a:r>
            <a:r>
              <a:rPr kumimoji="1" lang="en-US" altLang="zh-TW" kern="1200" dirty="0">
                <a:latin typeface="+mj-ea"/>
              </a:rPr>
              <a:t>–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篩選功能</a:t>
            </a:r>
            <a:endParaRPr kumimoji="1" lang="zh-TW" altLang="en-US" sz="3200" kern="1200" dirty="0">
              <a:latin typeface="+mj-ea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C20B67-895F-4496-ACDF-2E9794EB0241}"/>
              </a:ext>
            </a:extLst>
          </p:cNvPr>
          <p:cNvCxnSpPr>
            <a:cxnSpLocks/>
          </p:cNvCxnSpPr>
          <p:nvPr/>
        </p:nvCxnSpPr>
        <p:spPr bwMode="auto">
          <a:xfrm>
            <a:off x="2713702" y="3399504"/>
            <a:ext cx="1199537" cy="94750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5EDEF70-706F-44BB-85BD-934BB2A38D5A}"/>
              </a:ext>
            </a:extLst>
          </p:cNvPr>
          <p:cNvCxnSpPr>
            <a:cxnSpLocks/>
          </p:cNvCxnSpPr>
          <p:nvPr/>
        </p:nvCxnSpPr>
        <p:spPr bwMode="auto">
          <a:xfrm>
            <a:off x="828483" y="3785420"/>
            <a:ext cx="2706352" cy="209427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22CB593-B840-46CF-99EB-296A6A950B62}"/>
              </a:ext>
            </a:extLst>
          </p:cNvPr>
          <p:cNvSpPr/>
          <p:nvPr/>
        </p:nvSpPr>
        <p:spPr bwMode="auto">
          <a:xfrm>
            <a:off x="828483" y="3399504"/>
            <a:ext cx="1885219" cy="38591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F81001-B6D6-4D08-86F3-CCD056ED3BE9}"/>
              </a:ext>
            </a:extLst>
          </p:cNvPr>
          <p:cNvSpPr/>
          <p:nvPr/>
        </p:nvSpPr>
        <p:spPr bwMode="auto">
          <a:xfrm>
            <a:off x="3534835" y="4347010"/>
            <a:ext cx="378404" cy="153268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465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9893D-F50B-4A95-8ECA-46D6DD465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2" y="1188570"/>
            <a:ext cx="10558095" cy="5308910"/>
          </a:xfrm>
          <a:prstGeom prst="rect">
            <a:avLst/>
          </a:prstGeom>
        </p:spPr>
      </p:pic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413826" y="396587"/>
            <a:ext cx="5829300" cy="584775"/>
          </a:xfrm>
        </p:spPr>
        <p:txBody>
          <a:bodyPr anchor="ctr">
            <a:spAutoFit/>
          </a:bodyPr>
          <a:lstStyle/>
          <a:p>
            <a:pPr>
              <a:defRPr/>
            </a:pPr>
            <a:r>
              <a:rPr kumimoji="1" lang="zh-TW" altLang="en-US" kern="1200" dirty="0">
                <a:latin typeface="+mj-ea"/>
              </a:rPr>
              <a:t>香港考評局程序 </a:t>
            </a:r>
            <a:r>
              <a:rPr kumimoji="1" lang="en-US" altLang="zh-TW" kern="1200" dirty="0">
                <a:latin typeface="+mj-ea"/>
              </a:rPr>
              <a:t>– </a:t>
            </a:r>
            <a:r>
              <a:rPr lang="zh-TW" altLang="en-US" dirty="0">
                <a:solidFill>
                  <a:schemeClr val="tx1"/>
                </a:solidFill>
                <a:latin typeface="+mj-ea"/>
              </a:rPr>
              <a:t>多重排序</a:t>
            </a:r>
            <a:endParaRPr kumimoji="1" lang="zh-TW" altLang="en-US" sz="3200" kern="1200" dirty="0">
              <a:latin typeface="+mj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92EF8C-5CE5-4047-B500-CE0663B49C2E}"/>
              </a:ext>
            </a:extLst>
          </p:cNvPr>
          <p:cNvSpPr/>
          <p:nvPr/>
        </p:nvSpPr>
        <p:spPr bwMode="auto">
          <a:xfrm>
            <a:off x="8093586" y="3911849"/>
            <a:ext cx="1143000" cy="43497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D4DB1-8FC2-4B18-AEFE-200BAE56FE94}"/>
              </a:ext>
            </a:extLst>
          </p:cNvPr>
          <p:cNvSpPr/>
          <p:nvPr/>
        </p:nvSpPr>
        <p:spPr bwMode="auto">
          <a:xfrm>
            <a:off x="1482628" y="3920926"/>
            <a:ext cx="1288470" cy="42544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567815-4D96-4BFD-8532-A9885F203849}"/>
              </a:ext>
            </a:extLst>
          </p:cNvPr>
          <p:cNvSpPr/>
          <p:nvPr/>
        </p:nvSpPr>
        <p:spPr bwMode="auto">
          <a:xfrm>
            <a:off x="974338" y="2739299"/>
            <a:ext cx="1896681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1. </a:t>
            </a:r>
            <a:r>
              <a:rPr lang="zh-TW" altLang="en-US" dirty="0"/>
              <a:t>長按住</a:t>
            </a:r>
            <a:r>
              <a:rPr lang="en-US" altLang="zh-TW" dirty="0"/>
              <a:t>CTRL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2F346E-7561-42C5-9564-A3784AE39B92}"/>
              </a:ext>
            </a:extLst>
          </p:cNvPr>
          <p:cNvSpPr/>
          <p:nvPr/>
        </p:nvSpPr>
        <p:spPr bwMode="auto">
          <a:xfrm>
            <a:off x="1101214" y="3442976"/>
            <a:ext cx="2051298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2. </a:t>
            </a:r>
            <a:r>
              <a:rPr lang="zh-TW" altLang="en-US" dirty="0"/>
              <a:t>先按訊息狀況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93A64C-5CB2-4FD5-9ECF-5DB59C00035E}"/>
              </a:ext>
            </a:extLst>
          </p:cNvPr>
          <p:cNvSpPr/>
          <p:nvPr/>
        </p:nvSpPr>
        <p:spPr bwMode="auto">
          <a:xfrm>
            <a:off x="7645397" y="3408196"/>
            <a:ext cx="2039378" cy="400049"/>
          </a:xfrm>
          <a:prstGeom prst="rect">
            <a:avLst/>
          </a:prstGeom>
          <a:solidFill>
            <a:srgbClr val="FFFFCC"/>
          </a:solidFill>
          <a:ln w="254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/>
              <a:t>3. </a:t>
            </a:r>
            <a:r>
              <a:rPr lang="zh-TW" altLang="en-US" dirty="0"/>
              <a:t>再按接收時間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8451873"/>
      </p:ext>
    </p:extLst>
  </p:cSld>
  <p:clrMapOvr>
    <a:masterClrMapping/>
  </p:clrMapOvr>
</p:sld>
</file>

<file path=ppt/theme/theme1.xml><?xml version="1.0" encoding="utf-8"?>
<a:theme xmlns:a="http://schemas.openxmlformats.org/drawingml/2006/main" name="SIM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  <a:ex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M" id="{A0F94E76-8C16-40E5-A3CE-55DB35D6768F}" vid="{7CE7B05B-110B-4092-A8E1-A6B726FA667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bc1d646-1363-4aff-b690-ad28a0dcdc8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420E75196C244FB01CF5896070904E" ma:contentTypeVersion="14" ma:contentTypeDescription="Create a new document." ma:contentTypeScope="" ma:versionID="90c4e40bc0863387a36d1e84a0b6df78">
  <xsd:schema xmlns:xsd="http://www.w3.org/2001/XMLSchema" xmlns:xs="http://www.w3.org/2001/XMLSchema" xmlns:p="http://schemas.microsoft.com/office/2006/metadata/properties" xmlns:ns3="cbc1d646-1363-4aff-b690-ad28a0dcdc83" xmlns:ns4="e72d07ab-fe32-4f31-a71d-405fcb5c7961" targetNamespace="http://schemas.microsoft.com/office/2006/metadata/properties" ma:root="true" ma:fieldsID="bfa839938a7e8d19f6d83a94067233af" ns3:_="" ns4:_="">
    <xsd:import namespace="cbc1d646-1363-4aff-b690-ad28a0dcdc83"/>
    <xsd:import namespace="e72d07ab-fe32-4f31-a71d-405fcb5c79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1d646-1363-4aff-b690-ad28a0dcdc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d07ab-fe32-4f31-a71d-405fcb5c796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AA04A8-37E6-43FD-92A2-B2A69B7C84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352933-86F7-4F76-915A-1FD89A9AE99C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e72d07ab-fe32-4f31-a71d-405fcb5c7961"/>
    <ds:schemaRef ds:uri="cbc1d646-1363-4aff-b690-ad28a0dcdc8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40AB0AC-1893-4F82-84FB-AEF1E41390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c1d646-1363-4aff-b690-ad28a0dcdc83"/>
    <ds:schemaRef ds:uri="e72d07ab-fe32-4f31-a71d-405fcb5c79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</Template>
  <TotalTime>11919</TotalTime>
  <Words>163</Words>
  <Application>Microsoft Office PowerPoint</Application>
  <PresentationFormat>Widescreen</PresentationFormat>
  <Paragraphs>29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微軟正黑體</vt:lpstr>
      <vt:lpstr>新細明體</vt:lpstr>
      <vt:lpstr>Calibri</vt:lpstr>
      <vt:lpstr>Cooper Black</vt:lpstr>
      <vt:lpstr>Tahoma</vt:lpstr>
      <vt:lpstr>Trebuchet MS</vt:lpstr>
      <vt:lpstr>Wingdings</vt:lpstr>
      <vt:lpstr>SIM</vt:lpstr>
      <vt:lpstr>   香港考評局程序 香港中學文憑考試</vt:lpstr>
      <vt:lpstr>模組選單</vt:lpstr>
      <vt:lpstr>香港考評局程序 – 模組選單</vt:lpstr>
      <vt:lpstr>優化功能</vt:lpstr>
      <vt:lpstr>香港考評局程序 – 搜尋介面</vt:lpstr>
      <vt:lpstr>香港考評局程序 – 摺疊式搜尋介面</vt:lpstr>
      <vt:lpstr>香港考評局程序 – 每頁顯示多少項</vt:lpstr>
      <vt:lpstr>香港考評局程序 – 篩選功能</vt:lpstr>
      <vt:lpstr>香港考評局程序 – 多重排序</vt:lpstr>
      <vt:lpstr>香港考評局程序 – 欄位自訂排列</vt:lpstr>
      <vt:lpstr>香港考評局程序 – 選項搜尋</vt:lpstr>
      <vt:lpstr>香港考評局程序 – 選項剔選</vt:lpstr>
      <vt:lpstr>完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 User</dc:creator>
  <cp:lastModifiedBy>SIM T7</cp:lastModifiedBy>
  <cp:revision>249</cp:revision>
  <dcterms:created xsi:type="dcterms:W3CDTF">2024-02-09T02:36:06Z</dcterms:created>
  <dcterms:modified xsi:type="dcterms:W3CDTF">2024-06-13T01:37:52Z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0x0101002E420E75196C244FB01CF5896070904E</vt:lpwstr>
  </property>
</Properties>
</file>